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6" r:id="rId2"/>
    <p:sldId id="262" r:id="rId3"/>
    <p:sldId id="257" r:id="rId4"/>
    <p:sldId id="258" r:id="rId5"/>
    <p:sldId id="259" r:id="rId6"/>
    <p:sldId id="264" r:id="rId7"/>
    <p:sldId id="260" r:id="rId8"/>
    <p:sldId id="261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46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44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244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7677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669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56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58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84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203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367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131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004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226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800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106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182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613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58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A734813-3205-448B-A8E1-4B0D66C95E4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B63781-5D6E-4CA9-9445-396371CEB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91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37F3B5-3F86-4904-850B-39F3CD0B8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810" y="541538"/>
            <a:ext cx="10626571" cy="2494625"/>
          </a:xfrm>
        </p:spPr>
        <p:txBody>
          <a:bodyPr>
            <a:normAutofit fontScale="90000"/>
          </a:bodyPr>
          <a:lstStyle/>
          <a:p>
            <a:br>
              <a:rPr lang="ru-RU" sz="8000" b="1" i="0" dirty="0">
                <a:solidFill>
                  <a:srgbClr val="000000"/>
                </a:solidFill>
                <a:effectLst/>
                <a:latin typeface="Manrope"/>
              </a:rPr>
            </a:br>
            <a:br>
              <a:rPr lang="ru-RU" sz="8000" b="1" i="0" dirty="0">
                <a:solidFill>
                  <a:srgbClr val="000000"/>
                </a:solidFill>
                <a:effectLst/>
                <a:latin typeface="Manrope"/>
              </a:rPr>
            </a:br>
            <a:br>
              <a:rPr lang="ru-RU" sz="8000" b="1" i="0" dirty="0">
                <a:solidFill>
                  <a:srgbClr val="000000"/>
                </a:solidFill>
                <a:effectLst/>
                <a:latin typeface="Manrope"/>
              </a:rPr>
            </a:br>
            <a:r>
              <a:rPr lang="ru-RU" sz="4000" b="1" i="0" dirty="0">
                <a:solidFill>
                  <a:srgbClr val="000000"/>
                </a:solidFill>
                <a:effectLst/>
                <a:latin typeface="Manrope"/>
              </a:rPr>
              <a:t>Продается</a:t>
            </a:r>
            <a:br>
              <a:rPr lang="ru-RU" sz="4000" b="1" i="0" dirty="0">
                <a:solidFill>
                  <a:srgbClr val="000000"/>
                </a:solidFill>
                <a:effectLst/>
                <a:latin typeface="Manrope"/>
              </a:rPr>
            </a:br>
            <a:r>
              <a:rPr lang="ru-RU" sz="4000" b="1" i="0" dirty="0">
                <a:solidFill>
                  <a:srgbClr val="000000"/>
                </a:solidFill>
                <a:effectLst/>
                <a:latin typeface="Manrope"/>
              </a:rPr>
              <a:t>Земснаряд Ц480Д в комплекте с плавучим пульпопроводом</a:t>
            </a:r>
            <a:br>
              <a:rPr lang="ru-RU" b="1" i="0" dirty="0">
                <a:solidFill>
                  <a:srgbClr val="000000"/>
                </a:solidFill>
                <a:effectLst/>
                <a:latin typeface="Manrope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6425F7-26E3-411B-BEAB-05C814C47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87751" y="4702042"/>
            <a:ext cx="4340155" cy="1947333"/>
          </a:xfrm>
        </p:spPr>
        <p:txBody>
          <a:bodyPr>
            <a:normAutofit fontScale="70000" lnSpcReduction="20000"/>
          </a:bodyPr>
          <a:lstStyle/>
          <a:p>
            <a:r>
              <a:rPr lang="ru-RU" sz="3200" b="1" i="0" dirty="0">
                <a:solidFill>
                  <a:srgbClr val="000000"/>
                </a:solidFill>
                <a:effectLst/>
                <a:latin typeface="Manrope"/>
              </a:rPr>
              <a:t>Изготовитель: </a:t>
            </a:r>
          </a:p>
          <a:p>
            <a:r>
              <a:rPr lang="en-US" sz="3200" b="1" i="0" dirty="0">
                <a:solidFill>
                  <a:srgbClr val="000000"/>
                </a:solidFill>
                <a:effectLst/>
                <a:latin typeface="Manrope"/>
              </a:rPr>
              <a:t>A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Manrope"/>
              </a:rPr>
              <a:t>О "ЦИ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Manrope"/>
              </a:rPr>
              <a:t>M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Manrope"/>
              </a:rPr>
              <a:t>ЛЯНС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Manrope"/>
              </a:rPr>
              <a:t>K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Manrope"/>
              </a:rPr>
              <a:t>ИЙ </a:t>
            </a:r>
          </a:p>
          <a:p>
            <a:r>
              <a:rPr lang="ru-RU" sz="3200" b="1" i="0" dirty="0">
                <a:solidFill>
                  <a:srgbClr val="000000"/>
                </a:solidFill>
                <a:effectLst/>
                <a:latin typeface="Manrope"/>
              </a:rPr>
              <a:t>СУД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Manrope"/>
              </a:rPr>
              <a:t>OMEXAH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Manrope"/>
              </a:rPr>
              <a:t>ИЧ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Manrope"/>
              </a:rPr>
              <a:t>ECK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Manrope"/>
              </a:rPr>
              <a:t>ИЙ</a:t>
            </a:r>
          </a:p>
          <a:p>
            <a:r>
              <a:rPr lang="ru-RU" sz="3200" b="1" i="0" dirty="0">
                <a:solidFill>
                  <a:srgbClr val="000000"/>
                </a:solidFill>
                <a:effectLst/>
                <a:latin typeface="Manrope"/>
              </a:rPr>
              <a:t> З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Manrope"/>
              </a:rPr>
              <a:t>A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Manrope"/>
              </a:rPr>
              <a:t>ВОД" </a:t>
            </a:r>
            <a:endParaRPr lang="ru-RU" sz="32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5FCF71-B7B4-45B0-BD55-EFD978D120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03" t="23172" r="23836" b="24271"/>
          <a:stretch/>
        </p:blipFill>
        <p:spPr>
          <a:xfrm>
            <a:off x="3595456" y="2459114"/>
            <a:ext cx="8589148" cy="432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19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62E1E7-FACB-4409-98A8-720A10917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4" y="857889"/>
            <a:ext cx="10423010" cy="3669723"/>
          </a:xfrm>
        </p:spPr>
        <p:txBody>
          <a:bodyPr>
            <a:normAutofit/>
          </a:bodyPr>
          <a:lstStyle/>
          <a:p>
            <a:r>
              <a:rPr lang="ru-RU" sz="2800" b="1" dirty="0"/>
              <a:t>Стоимость земснаряда 75 000 000 руб. возможен торг </a:t>
            </a:r>
          </a:p>
          <a:p>
            <a:r>
              <a:rPr lang="ru-RU" sz="2800" b="1" dirty="0"/>
              <a:t>по всем интересующим вопросам обращаться: Акционерное общество «Тагилдорстрой»             </a:t>
            </a:r>
          </a:p>
          <a:p>
            <a:pPr marL="0" indent="0">
              <a:buNone/>
            </a:pPr>
            <a:r>
              <a:rPr lang="ru-RU" sz="2800" b="1" dirty="0"/>
              <a:t>  г. Нижний Тагил, ул. Газетная,45А, тел.:+7 (3435) 23-74-74</a:t>
            </a:r>
          </a:p>
        </p:txBody>
      </p:sp>
    </p:spTree>
    <p:extLst>
      <p:ext uri="{BB962C8B-B14F-4D97-AF65-F5344CB8AC3E}">
        <p14:creationId xmlns:p14="http://schemas.microsoft.com/office/powerpoint/2010/main" val="3075837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E00218-CDA8-4CD9-BEF0-4607C0E4E3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46" t="12557" r="31189" b="15857"/>
          <a:stretch/>
        </p:blipFill>
        <p:spPr>
          <a:xfrm>
            <a:off x="2024108" y="65295"/>
            <a:ext cx="10085033" cy="672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94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DBF212-B77D-4CA9-BF4F-24049E730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881" y="1685650"/>
            <a:ext cx="8534400" cy="3801532"/>
          </a:xfrm>
        </p:spPr>
        <p:txBody>
          <a:bodyPr>
            <a:noAutofit/>
          </a:bodyPr>
          <a:lstStyle/>
          <a:p>
            <a:pPr fontAlgn="base"/>
            <a:r>
              <a:rPr lang="ru-RU" sz="1600" b="1" dirty="0">
                <a:effectLst/>
                <a:latin typeface="Bookman Old Style" panose="02050604050505020204" pitchFamily="18" charset="0"/>
              </a:rPr>
              <a:t>1. Технические характеристики земснаряда:</a:t>
            </a:r>
            <a:endParaRPr lang="ru-RU" sz="1600" dirty="0"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Тип земснаряда дизельный, несамоходный, блочный.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Водоизмещение весовое, (порожнем) т - 78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Осадка в транспортном положении (средняя), м - 0,66</a:t>
            </a:r>
          </a:p>
          <a:p>
            <a:pPr fontAlgn="base"/>
            <a:r>
              <a:rPr lang="ru-RU" sz="1600" b="1" dirty="0">
                <a:effectLst/>
                <a:latin typeface="Bookman Old Style" panose="02050604050505020204" pitchFamily="18" charset="0"/>
              </a:rPr>
              <a:t>2. Габаритные размеры </a:t>
            </a:r>
          </a:p>
          <a:p>
            <a:pPr marL="0" indent="0" fontAlgn="base"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   </a:t>
            </a:r>
            <a:r>
              <a:rPr lang="ru-RU" sz="1600" b="1" dirty="0">
                <a:effectLst/>
                <a:latin typeface="Bookman Old Style" panose="02050604050505020204" pitchFamily="18" charset="0"/>
              </a:rPr>
              <a:t>корпуса:</a:t>
            </a:r>
            <a:endParaRPr lang="ru-RU" sz="1600" dirty="0"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Габаритная длина, м - 20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Ширина, м - 7,26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Высота борта, м - 1,5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Способ передвижения </a:t>
            </a:r>
          </a:p>
          <a:p>
            <a:pPr marL="0" indent="0" fontAlgn="base">
              <a:buNone/>
            </a:pPr>
            <a:r>
              <a:rPr lang="ru-RU" sz="1600" dirty="0">
                <a:effectLst/>
                <a:latin typeface="Bookman Old Style" panose="02050604050505020204" pitchFamily="18" charset="0"/>
              </a:rPr>
              <a:t>земснаряда </a:t>
            </a:r>
          </a:p>
          <a:p>
            <a:pPr marL="0" indent="0" fontAlgn="base">
              <a:buNone/>
            </a:pPr>
            <a:r>
              <a:rPr lang="ru-RU" sz="1600" dirty="0">
                <a:effectLst/>
                <a:latin typeface="Bookman Old Style" panose="02050604050505020204" pitchFamily="18" charset="0"/>
              </a:rPr>
              <a:t>- свайно-тросовый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Диаметр всасывающего и </a:t>
            </a:r>
          </a:p>
          <a:p>
            <a:pPr marL="0" indent="0" fontAlgn="base">
              <a:buNone/>
            </a:pPr>
            <a:r>
              <a:rPr lang="ru-RU" sz="1600" dirty="0">
                <a:effectLst/>
                <a:latin typeface="Bookman Old Style" panose="02050604050505020204" pitchFamily="18" charset="0"/>
              </a:rPr>
              <a:t>Напорного трубопровода, </a:t>
            </a:r>
          </a:p>
          <a:p>
            <a:pPr marL="0" indent="0" fontAlgn="base">
              <a:buNone/>
            </a:pPr>
            <a:r>
              <a:rPr lang="ru-RU" sz="1600" dirty="0">
                <a:effectLst/>
                <a:latin typeface="Bookman Old Style" panose="02050604050505020204" pitchFamily="18" charset="0"/>
              </a:rPr>
              <a:t>мм - 350</a:t>
            </a:r>
          </a:p>
          <a:p>
            <a:pPr marL="0" indent="0">
              <a:buNone/>
            </a:pPr>
            <a:br>
              <a:rPr lang="ru-RU" sz="1400" dirty="0">
                <a:effectLst/>
              </a:rPr>
            </a:br>
            <a:endParaRPr lang="ru-RU" sz="1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03DDAE-ABEF-47DE-BA5B-0CD8950BCE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2" t="11111" r="3129" b="8283"/>
          <a:stretch/>
        </p:blipFill>
        <p:spPr>
          <a:xfrm>
            <a:off x="4421081" y="1811183"/>
            <a:ext cx="7770920" cy="503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15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CD613E-E886-426C-9BCD-0054788B5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65" y="1373622"/>
            <a:ext cx="8534400" cy="3615267"/>
          </a:xfrm>
        </p:spPr>
        <p:txBody>
          <a:bodyPr>
            <a:normAutofit fontScale="25000" lnSpcReduction="20000"/>
          </a:bodyPr>
          <a:lstStyle/>
          <a:p>
            <a:pPr fontAlgn="base"/>
            <a:r>
              <a:rPr lang="ru-RU" sz="6400" b="1" dirty="0">
                <a:effectLst/>
                <a:latin typeface="Bookman Old Style" panose="02050604050505020204" pitchFamily="18" charset="0"/>
              </a:rPr>
              <a:t>3. Технические характеристики рабочего оборудования:</a:t>
            </a:r>
            <a:endParaRPr lang="ru-RU" sz="6400" dirty="0"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sz="6400" b="1" dirty="0">
                <a:effectLst/>
                <a:latin typeface="Bookman Old Style" panose="02050604050505020204" pitchFamily="18" charset="0"/>
              </a:rPr>
              <a:t>3.1 Грунтовый насос - </a:t>
            </a:r>
            <a:r>
              <a:rPr lang="ru-RU" sz="6400" b="1" dirty="0" err="1">
                <a:effectLst/>
                <a:latin typeface="Bookman Old Style" panose="02050604050505020204" pitchFamily="18" charset="0"/>
              </a:rPr>
              <a:t>ГрУт</a:t>
            </a:r>
            <a:r>
              <a:rPr lang="ru-RU" sz="6400" b="1" dirty="0">
                <a:effectLst/>
                <a:latin typeface="Bookman Old Style" panose="02050604050505020204" pitchFamily="18" charset="0"/>
              </a:rPr>
              <a:t> 1100/85 ЛЧ</a:t>
            </a:r>
            <a:endParaRPr lang="ru-RU" sz="6400" dirty="0"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sz="6400" dirty="0">
                <a:effectLst/>
                <a:latin typeface="Bookman Old Style" panose="02050604050505020204" pitchFamily="18" charset="0"/>
              </a:rPr>
              <a:t>Подача по воде, м3/час - 1100</a:t>
            </a:r>
          </a:p>
          <a:p>
            <a:pPr fontAlgn="base"/>
            <a:r>
              <a:rPr lang="ru-RU" sz="6400" dirty="0">
                <a:effectLst/>
                <a:latin typeface="Bookman Old Style" panose="02050604050505020204" pitchFamily="18" charset="0"/>
              </a:rPr>
              <a:t>Напор, м </a:t>
            </a:r>
            <a:r>
              <a:rPr lang="ru-RU" sz="6400" dirty="0" err="1">
                <a:effectLst/>
                <a:latin typeface="Bookman Old Style" panose="02050604050505020204" pitchFamily="18" charset="0"/>
              </a:rPr>
              <a:t>в.ст</a:t>
            </a:r>
            <a:r>
              <a:rPr lang="ru-RU" sz="6400" dirty="0">
                <a:effectLst/>
                <a:latin typeface="Bookman Old Style" panose="02050604050505020204" pitchFamily="18" charset="0"/>
              </a:rPr>
              <a:t>. - 94</a:t>
            </a:r>
          </a:p>
          <a:p>
            <a:pPr fontAlgn="base"/>
            <a:r>
              <a:rPr lang="ru-RU" sz="6400" b="1" dirty="0">
                <a:effectLst/>
                <a:latin typeface="Bookman Old Style" panose="02050604050505020204" pitchFamily="18" charset="0"/>
              </a:rPr>
              <a:t>3.2 Привод грунтового </a:t>
            </a:r>
          </a:p>
          <a:p>
            <a:pPr marL="0" indent="0" fontAlgn="base">
              <a:buNone/>
            </a:pPr>
            <a:r>
              <a:rPr lang="ru-RU" sz="6400" b="1" dirty="0">
                <a:effectLst/>
                <a:latin typeface="Bookman Old Style" panose="02050604050505020204" pitchFamily="18" charset="0"/>
              </a:rPr>
              <a:t>насоса Дизель-редукторный</a:t>
            </a:r>
          </a:p>
          <a:p>
            <a:pPr marL="0" indent="0" fontAlgn="base">
              <a:buNone/>
            </a:pPr>
            <a:r>
              <a:rPr lang="ru-RU" sz="6400" b="1" dirty="0">
                <a:effectLst/>
                <a:latin typeface="Bookman Old Style" panose="02050604050505020204" pitchFamily="18" charset="0"/>
              </a:rPr>
              <a:t>агрегат </a:t>
            </a:r>
            <a:r>
              <a:rPr lang="ru-RU" sz="6400" b="1" dirty="0" err="1">
                <a:effectLst/>
                <a:latin typeface="Bookman Old Style" panose="02050604050505020204" pitchFamily="18" charset="0"/>
              </a:rPr>
              <a:t>Sсаniа</a:t>
            </a:r>
            <a:r>
              <a:rPr lang="ru-RU" sz="6400" b="1" dirty="0">
                <a:effectLst/>
                <a:latin typeface="Bookman Old Style" panose="02050604050505020204" pitchFamily="18" charset="0"/>
              </a:rPr>
              <a:t>-DМТ</a:t>
            </a:r>
            <a:endParaRPr lang="ru-RU" sz="6400" dirty="0"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sz="6400" dirty="0">
                <a:effectLst/>
                <a:latin typeface="Bookman Old Style" panose="02050604050505020204" pitchFamily="18" charset="0"/>
              </a:rPr>
              <a:t>Мощность, кВт - 560</a:t>
            </a:r>
          </a:p>
          <a:p>
            <a:pPr fontAlgn="base"/>
            <a:r>
              <a:rPr lang="ru-RU" sz="6400" b="1" dirty="0">
                <a:effectLst/>
                <a:latin typeface="Bookman Old Style" panose="02050604050505020204" pitchFamily="18" charset="0"/>
              </a:rPr>
              <a:t>3.3 Дизельная </a:t>
            </a:r>
          </a:p>
          <a:p>
            <a:pPr marL="0" indent="0" fontAlgn="base">
              <a:buNone/>
            </a:pPr>
            <a:r>
              <a:rPr lang="ru-RU" sz="6400" b="1" dirty="0">
                <a:effectLst/>
                <a:latin typeface="Bookman Old Style" panose="02050604050505020204" pitchFamily="18" charset="0"/>
              </a:rPr>
              <a:t>электростанция SСАNIА</a:t>
            </a:r>
            <a:endParaRPr lang="ru-RU" sz="6400" dirty="0"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sz="6400" dirty="0">
                <a:effectLst/>
                <a:latin typeface="Bookman Old Style" panose="02050604050505020204" pitchFamily="18" charset="0"/>
              </a:rPr>
              <a:t>Мощность, кВт - 250</a:t>
            </a:r>
          </a:p>
          <a:p>
            <a:pPr fontAlgn="base"/>
            <a:r>
              <a:rPr lang="ru-RU" sz="6400" b="1" dirty="0">
                <a:effectLst/>
                <a:latin typeface="Bookman Old Style" panose="02050604050505020204" pitchFamily="18" charset="0"/>
              </a:rPr>
              <a:t>3.4 Технологический насос:</a:t>
            </a:r>
            <a:endParaRPr lang="ru-RU" sz="6400" dirty="0"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sz="6400" dirty="0">
                <a:effectLst/>
                <a:latin typeface="Bookman Old Style" panose="02050604050505020204" pitchFamily="18" charset="0"/>
              </a:rPr>
              <a:t>Подача, м3/час - 100</a:t>
            </a:r>
          </a:p>
          <a:p>
            <a:pPr fontAlgn="base"/>
            <a:r>
              <a:rPr lang="ru-RU" sz="6400" dirty="0">
                <a:effectLst/>
                <a:latin typeface="Bookman Old Style" panose="02050604050505020204" pitchFamily="18" charset="0"/>
              </a:rPr>
              <a:t>Напор, м - 50</a:t>
            </a:r>
          </a:p>
          <a:p>
            <a:pPr fontAlgn="base"/>
            <a:r>
              <a:rPr lang="ru-RU" sz="6400" dirty="0">
                <a:effectLst/>
                <a:latin typeface="Bookman Old Style" panose="02050604050505020204" pitchFamily="18" charset="0"/>
              </a:rPr>
              <a:t>Мощность привода, кВт - 30</a:t>
            </a:r>
          </a:p>
          <a:p>
            <a:pPr marL="0" indent="0">
              <a:buNone/>
            </a:pP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D0F077-D492-4FFE-8A0E-26630BDD38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69" r="1802" b="1"/>
          <a:stretch/>
        </p:blipFill>
        <p:spPr>
          <a:xfrm>
            <a:off x="4145871" y="1438183"/>
            <a:ext cx="8046129" cy="538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28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344368-48D2-48E0-B2D7-E04DD6EEE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36" y="1497081"/>
            <a:ext cx="10364452" cy="3424107"/>
          </a:xfrm>
        </p:spPr>
        <p:txBody>
          <a:bodyPr>
            <a:noAutofit/>
          </a:bodyPr>
          <a:lstStyle/>
          <a:p>
            <a:pPr fontAlgn="base"/>
            <a:r>
              <a:rPr lang="ru-RU" sz="1600" b="1" dirty="0">
                <a:effectLst/>
                <a:latin typeface="Bookman Old Style" panose="02050604050505020204" pitchFamily="18" charset="0"/>
              </a:rPr>
              <a:t>3.5 Грунтозаборное устройство:</a:t>
            </a:r>
            <a:endParaRPr lang="ru-RU" sz="1600" dirty="0"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sz="1600" b="1" dirty="0">
                <a:effectLst/>
                <a:latin typeface="Bookman Old Style" panose="02050604050505020204" pitchFamily="18" charset="0"/>
              </a:rPr>
              <a:t>3.5.1 Тип - с </a:t>
            </a:r>
            <a:r>
              <a:rPr lang="ru-RU" sz="1600" b="1" dirty="0" err="1">
                <a:effectLst/>
                <a:latin typeface="Bookman Old Style" panose="02050604050505020204" pitchFamily="18" charset="0"/>
              </a:rPr>
              <a:t>гидрорыхлением</a:t>
            </a:r>
            <a:r>
              <a:rPr lang="ru-RU" sz="1600" b="1" dirty="0">
                <a:effectLst/>
                <a:latin typeface="Bookman Old Style" panose="02050604050505020204" pitchFamily="18" charset="0"/>
              </a:rPr>
              <a:t> и </a:t>
            </a:r>
            <a:r>
              <a:rPr lang="ru-RU" sz="1600" b="1" dirty="0" err="1">
                <a:effectLst/>
                <a:latin typeface="Bookman Old Style" panose="02050604050505020204" pitchFamily="18" charset="0"/>
              </a:rPr>
              <a:t>эжектированием</a:t>
            </a:r>
            <a:endParaRPr lang="ru-RU" sz="1600" dirty="0"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Насос </a:t>
            </a:r>
            <a:r>
              <a:rPr lang="ru-RU" sz="1600" dirty="0" err="1">
                <a:effectLst/>
                <a:latin typeface="Bookman Old Style" panose="02050604050505020204" pitchFamily="18" charset="0"/>
              </a:rPr>
              <a:t>гидрорыхления</a:t>
            </a:r>
            <a:r>
              <a:rPr lang="ru-RU" sz="1600" dirty="0">
                <a:effectLst/>
                <a:latin typeface="Bookman Old Style" panose="02050604050505020204" pitchFamily="18" charset="0"/>
              </a:rPr>
              <a:t>, мощность, кВт - 132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Подача, м3/час - 450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Напор, м - 53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Глубина разработки, м - 1-10</a:t>
            </a:r>
          </a:p>
          <a:p>
            <a:pPr fontAlgn="base"/>
            <a:r>
              <a:rPr lang="ru-RU" sz="1600" b="1" dirty="0">
                <a:effectLst/>
                <a:latin typeface="Bookman Old Style" panose="02050604050505020204" pitchFamily="18" charset="0"/>
              </a:rPr>
              <a:t>3.5.2 Тип - фрезерный </a:t>
            </a:r>
          </a:p>
          <a:p>
            <a:pPr marL="0" indent="0" fontAlgn="base">
              <a:buNone/>
            </a:pPr>
            <a:r>
              <a:rPr lang="ru-RU" sz="1600" b="1" dirty="0">
                <a:effectLst/>
                <a:latin typeface="Bookman Old Style" panose="02050604050505020204" pitchFamily="18" charset="0"/>
              </a:rPr>
              <a:t>рыхлитель</a:t>
            </a:r>
            <a:endParaRPr lang="ru-RU" sz="1600" dirty="0"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Тип привода - гидравлический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Мощность привода, кВт - 90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Глубина разработки, м - 1-10</a:t>
            </a:r>
          </a:p>
          <a:p>
            <a:pPr fontAlgn="base"/>
            <a:r>
              <a:rPr lang="ru-RU" sz="1600" dirty="0">
                <a:effectLst/>
                <a:latin typeface="Bookman Old Style" panose="02050604050505020204" pitchFamily="18" charset="0"/>
              </a:rPr>
              <a:t>Разработка грунта, </a:t>
            </a:r>
          </a:p>
          <a:p>
            <a:pPr marL="0" indent="0" fontAlgn="base">
              <a:buNone/>
            </a:pPr>
            <a:r>
              <a:rPr lang="ru-RU" sz="1600" dirty="0">
                <a:effectLst/>
                <a:latin typeface="Bookman Old Style" panose="02050604050505020204" pitchFamily="18" charset="0"/>
              </a:rPr>
              <a:t>категория -до 6</a:t>
            </a:r>
          </a:p>
          <a:p>
            <a:pPr fontAlgn="base"/>
            <a:endParaRPr lang="ru-RU" sz="1400" dirty="0">
              <a:effectLst/>
              <a:latin typeface="Bookman Old Style" panose="02050604050505020204" pitchFamily="18" charset="0"/>
            </a:endParaRPr>
          </a:p>
          <a:p>
            <a:endParaRPr lang="ru-RU" sz="1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60DC94-AC39-4FBE-A10C-6D422B483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" r="2517"/>
          <a:stretch/>
        </p:blipFill>
        <p:spPr>
          <a:xfrm>
            <a:off x="4323425" y="1324919"/>
            <a:ext cx="7714695" cy="516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33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30866-F04C-4D10-91C9-7E7C32868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Земснаряд оснащен навигационной системой </a:t>
            </a:r>
            <a:r>
              <a:rPr lang="en-US" dirty="0"/>
              <a:t>3D </a:t>
            </a:r>
            <a:r>
              <a:rPr lang="ru-RU" dirty="0"/>
              <a:t>позиционирования</a:t>
            </a:r>
            <a:br>
              <a:rPr lang="ru-RU" dirty="0"/>
            </a:br>
            <a:r>
              <a:rPr lang="ru-RU" dirty="0"/>
              <a:t> </a:t>
            </a:r>
            <a:r>
              <a:rPr lang="en-US" dirty="0">
                <a:latin typeface="Arial Rounded MT Bold" panose="020F0704030504030204" pitchFamily="34" charset="0"/>
              </a:rPr>
              <a:t>Nonius-gps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FBACCB-446A-4E61-8D38-3AE3DAF366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22" t="16829" r="18155" b="22071"/>
          <a:stretch/>
        </p:blipFill>
        <p:spPr>
          <a:xfrm>
            <a:off x="2180947" y="2300226"/>
            <a:ext cx="7830105" cy="419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3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03D8BD-90EF-4937-9828-E00FD92080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09" y="1589103"/>
            <a:ext cx="7657419" cy="5104946"/>
          </a:xfr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68F4E0E-DC71-42A2-9B97-F3E4FE732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41" y="236777"/>
            <a:ext cx="10364451" cy="1596177"/>
          </a:xfrm>
        </p:spPr>
        <p:txBody>
          <a:bodyPr/>
          <a:lstStyle/>
          <a:p>
            <a:r>
              <a:rPr lang="ru-RU" b="1" dirty="0"/>
              <a:t>Одно</a:t>
            </a:r>
            <a:r>
              <a:rPr lang="ru-RU" dirty="0"/>
              <a:t> </a:t>
            </a:r>
            <a:r>
              <a:rPr lang="ru-RU" b="1" dirty="0"/>
              <a:t>из преимуществ земснаряда </a:t>
            </a:r>
            <a:r>
              <a:rPr lang="ru-RU" dirty="0"/>
              <a:t>Дальность транспортировки пульпы до 7км.</a:t>
            </a:r>
          </a:p>
        </p:txBody>
      </p:sp>
    </p:spTree>
    <p:extLst>
      <p:ext uri="{BB962C8B-B14F-4D97-AF65-F5344CB8AC3E}">
        <p14:creationId xmlns:p14="http://schemas.microsoft.com/office/powerpoint/2010/main" val="3506332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114D75-1E76-4A92-9195-26A102817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23" y="177554"/>
            <a:ext cx="10725578" cy="657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259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ВИДЕО ЗЕМСНАРЯДА">
            <a:hlinkClick r:id="" action="ppaction://media"/>
            <a:extLst>
              <a:ext uri="{FF2B5EF4-FFF2-40B4-BE49-F238E27FC236}">
                <a16:creationId xmlns:a16="http://schemas.microsoft.com/office/drawing/2014/main" id="{D82D48BB-9FBC-481A-8781-077E9C44218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1953" y="595015"/>
            <a:ext cx="9419208" cy="5331628"/>
          </a:xfrm>
        </p:spPr>
      </p:pic>
    </p:spTree>
    <p:extLst>
      <p:ext uri="{BB962C8B-B14F-4D97-AF65-F5344CB8AC3E}">
        <p14:creationId xmlns:p14="http://schemas.microsoft.com/office/powerpoint/2010/main" val="3911221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апля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254</TotalTime>
  <Words>304</Words>
  <Application>Microsoft Office PowerPoint</Application>
  <PresentationFormat>Широкоэкранный</PresentationFormat>
  <Paragraphs>55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Rounded MT Bold</vt:lpstr>
      <vt:lpstr>Bookman Old Style</vt:lpstr>
      <vt:lpstr>Manrope</vt:lpstr>
      <vt:lpstr>Tw Cen MT</vt:lpstr>
      <vt:lpstr>Капля</vt:lpstr>
      <vt:lpstr>   Продается Земснаряд Ц480Д в комплекте с плавучим пульпопроводом </vt:lpstr>
      <vt:lpstr>Презентация PowerPoint</vt:lpstr>
      <vt:lpstr>Презентация PowerPoint</vt:lpstr>
      <vt:lpstr>Презентация PowerPoint</vt:lpstr>
      <vt:lpstr>Презентация PowerPoint</vt:lpstr>
      <vt:lpstr>Земснаряд оснащен навигационной системой 3D позиционирования  Nonius-gps</vt:lpstr>
      <vt:lpstr>Одно из преимуществ земснаряда Дальность транспортировки пульпы до 7км.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Земснаряд Ц480Д</dc:title>
  <dc:creator>Клестова Мария Игоревна</dc:creator>
  <cp:lastModifiedBy>Клестова Мария Игоревна</cp:lastModifiedBy>
  <cp:revision>11</cp:revision>
  <dcterms:created xsi:type="dcterms:W3CDTF">2025-02-11T05:42:27Z</dcterms:created>
  <dcterms:modified xsi:type="dcterms:W3CDTF">2025-02-11T11:45:42Z</dcterms:modified>
</cp:coreProperties>
</file>